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D3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28016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ECONNOVA INSTITUTE  |  GERIP INTELLIGENCE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438912" y="329184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GERIP WEEKLY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589520" y="384048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D7DC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 02 · Financial Services — GCC Capital &amp; Institutional Resilience · Week of 18 August 2026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11274552" cy="1051560"/>
          </a:xfrm>
          <a:prstGeom prst="rect">
            <a:avLst/>
          </a:prstGeom>
          <a:solidFill>
            <a:srgbClr val="F3EBD3"/>
          </a:solidFill>
          <a:ln w="12700">
            <a:solidFill>
              <a:srgbClr val="C9A24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417320"/>
            <a:ext cx="1081735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b="1" spc="100" kern="0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SECTOR SPOTLIGHT:  </a:t>
            </a:r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week's largest mover is Aviation &amp; Tourism (Issue 01). Financial Services carries the </a:t>
            </a:r>
            <a:pPr indent="0" marL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lowest disruption severity of any GCC sector</a:t>
            </a:r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under both regime paths — GERIP's model finds </a:t>
            </a:r>
            <a:pPr indent="0" marL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DIFC payment defaults</a:t>
            </a:r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through the conflict to date.</a:t>
            </a:r>
            <a:endParaRPr lang="en-US" sz="1200" dirty="0"/>
          </a:p>
        </p:txBody>
      </p:sp>
      <p:pic>
        <p:nvPicPr>
          <p:cNvPr id="8" name="Image 0" descr="chart_gdp_impac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514600"/>
            <a:ext cx="3520440" cy="1874520"/>
          </a:xfrm>
          <a:prstGeom prst="rect">
            <a:avLst/>
          </a:prstGeom>
        </p:spPr>
      </p:pic>
      <p:pic>
        <p:nvPicPr>
          <p:cNvPr id="9" name="Image 1" descr="chart_regime_mix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240" y="2514600"/>
            <a:ext cx="3520440" cy="1874520"/>
          </a:xfrm>
          <a:prstGeom prst="rect">
            <a:avLst/>
          </a:prstGeom>
        </p:spPr>
      </p:pic>
      <p:pic>
        <p:nvPicPr>
          <p:cNvPr id="10" name="Image 2" descr="chart_sector_vulnerabilit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0" y="2514600"/>
            <a:ext cx="3520440" cy="187452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57200" y="4407408"/>
            <a:ext cx="11274552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PROJECTION — GERIP Regime-Switching Engine &amp; Labour Market Module</a:t>
            </a:r>
            <a:endParaRPr lang="en-US" sz="800" dirty="0"/>
          </a:p>
        </p:txBody>
      </p:sp>
      <p:sp>
        <p:nvSpPr>
          <p:cNvPr id="12" name="Shape 7"/>
          <p:cNvSpPr/>
          <p:nvPr/>
        </p:nvSpPr>
        <p:spPr>
          <a:xfrm>
            <a:off x="457200" y="4709160"/>
            <a:ext cx="2670048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FE5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566928" y="4782312"/>
            <a:ext cx="24505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EMPLOYMENT   </a:t>
            </a:r>
            <a:pPr indent="0" marL="0">
              <a:buNone/>
            </a:pPr>
            <a:r>
              <a:rPr lang="en-US" sz="1050" b="1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defaults to date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566928" y="5074920"/>
            <a:ext cx="2450592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Strongest resilience reading of any tracked sector.</a:t>
            </a:r>
            <a:endParaRPr lang="en-US" sz="950" dirty="0"/>
          </a:p>
        </p:txBody>
      </p:sp>
      <p:sp>
        <p:nvSpPr>
          <p:cNvPr id="15" name="Shape 10"/>
          <p:cNvSpPr/>
          <p:nvPr/>
        </p:nvSpPr>
        <p:spPr>
          <a:xfrm>
            <a:off x="3255264" y="4709160"/>
            <a:ext cx="2670048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FE5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3364992" y="4782312"/>
            <a:ext cx="24505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WAGES   </a:t>
            </a:r>
            <a:pPr indent="0" marL="0">
              <a:buNone/>
            </a:pPr>
            <a:r>
              <a:rPr lang="en-US" sz="1050" b="1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limited this issue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3364992" y="5074920"/>
            <a:ext cx="2450592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Sector-specific wage series planned for a future issue.</a:t>
            </a:r>
            <a:endParaRPr lang="en-US" sz="950" dirty="0"/>
          </a:p>
        </p:txBody>
      </p:sp>
      <p:sp>
        <p:nvSpPr>
          <p:cNvPr id="18" name="Shape 13"/>
          <p:cNvSpPr/>
          <p:nvPr/>
        </p:nvSpPr>
        <p:spPr>
          <a:xfrm>
            <a:off x="6053328" y="4709160"/>
            <a:ext cx="2670048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FE5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6163056" y="4782312"/>
            <a:ext cx="24505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NATIONALIZATION   </a:t>
            </a:r>
            <a:pPr indent="0" marL="0">
              <a:buNone/>
            </a:pPr>
            <a:r>
              <a:rPr lang="en-US" sz="1050" b="1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modelled this issue</a:t>
            </a:r>
            <a:endParaRPr lang="en-US" sz="1050" dirty="0"/>
          </a:p>
        </p:txBody>
      </p:sp>
      <p:sp>
        <p:nvSpPr>
          <p:cNvPr id="20" name="Text 15"/>
          <p:cNvSpPr/>
          <p:nvPr/>
        </p:nvSpPr>
        <p:spPr>
          <a:xfrm>
            <a:off x="6163056" y="5074920"/>
            <a:ext cx="2450592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Tracked separately on the live dashboard.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8851392" y="4709160"/>
            <a:ext cx="2670048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FE5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8961120" y="4782312"/>
            <a:ext cx="24505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GDP EXPOSURE   </a:t>
            </a:r>
            <a:pPr indent="0" marL="0">
              <a:buNone/>
            </a:pPr>
            <a:r>
              <a:rPr lang="en-US" sz="1050" b="1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Qatar −28.3% (expected)</a:t>
            </a:r>
            <a:endParaRPr lang="en-US" sz="1050" dirty="0"/>
          </a:p>
        </p:txBody>
      </p:sp>
      <p:sp>
        <p:nvSpPr>
          <p:cNvPr id="23" name="Text 18"/>
          <p:cNvSpPr/>
          <p:nvPr/>
        </p:nvSpPr>
        <p:spPr>
          <a:xfrm>
            <a:off x="8961120" y="5074920"/>
            <a:ext cx="2450592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 is the only market showing a positive impact.</a:t>
            </a:r>
            <a:endParaRPr lang="en-US" sz="950" dirty="0"/>
          </a:p>
        </p:txBody>
      </p:sp>
      <p:sp>
        <p:nvSpPr>
          <p:cNvPr id="24" name="Shape 19"/>
          <p:cNvSpPr/>
          <p:nvPr/>
        </p:nvSpPr>
        <p:spPr>
          <a:xfrm>
            <a:off x="0" y="5989320"/>
            <a:ext cx="12191695" cy="868680"/>
          </a:xfrm>
          <a:prstGeom prst="rect">
            <a:avLst/>
          </a:prstGeom>
          <a:solidFill>
            <a:srgbClr val="0B1D3A"/>
          </a:solidFill>
          <a:ln/>
        </p:spPr>
      </p:sp>
      <p:sp>
        <p:nvSpPr>
          <p:cNvPr id="25" name="Text 20"/>
          <p:cNvSpPr/>
          <p:nvPr/>
        </p:nvSpPr>
        <p:spPr>
          <a:xfrm>
            <a:off x="457200" y="6108192"/>
            <a:ext cx="6949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7DC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regional breakdown, 8-week forecasts &amp; exposure screening → </a:t>
            </a:r>
            <a:pPr indent="0" marL="0">
              <a:buNone/>
            </a:pPr>
            <a:r>
              <a:rPr lang="en-US" sz="1150" b="1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GERIP Advanced / Full</a:t>
            </a:r>
            <a:endParaRPr lang="en-US" sz="1150" dirty="0"/>
          </a:p>
        </p:txBody>
      </p:sp>
      <p:sp>
        <p:nvSpPr>
          <p:cNvPr id="26" name="Text 21"/>
          <p:cNvSpPr/>
          <p:nvPr/>
        </p:nvSpPr>
        <p:spPr>
          <a:xfrm>
            <a:off x="457200" y="6382512"/>
            <a:ext cx="6949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7DC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advisory &amp; scenario briefings  →  </a:t>
            </a:r>
            <a:pPr indent="0" marL="0">
              <a:buNone/>
            </a:pPr>
            <a:r>
              <a:rPr lang="en-US" sz="1150" b="1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ceo@econnovainstitute.com</a:t>
            </a:r>
            <a:endParaRPr lang="en-US" sz="1150" dirty="0"/>
          </a:p>
        </p:txBody>
      </p:sp>
      <p:sp>
        <p:nvSpPr>
          <p:cNvPr id="27" name="Text 22"/>
          <p:cNvSpPr/>
          <p:nvPr/>
        </p:nvSpPr>
        <p:spPr>
          <a:xfrm>
            <a:off x="8686800" y="6245352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econnovainstitute.com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2026-08-21T08:31:25Z</dcterms:created>
  <dcterms:modified xsi:type="dcterms:W3CDTF">2026-08-21T08:31:25Z</dcterms:modified>
</cp:coreProperties>
</file>