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B1D3A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28016"/>
            <a:ext cx="73152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ECONNOVA INSTITUTE  |  GERIP INTELLIGENCE</a:t>
            </a:r>
            <a:endParaRPr lang="en-US" sz="1050" dirty="0"/>
          </a:p>
        </p:txBody>
      </p:sp>
      <p:sp>
        <p:nvSpPr>
          <p:cNvPr id="4" name="Text 2"/>
          <p:cNvSpPr/>
          <p:nvPr/>
        </p:nvSpPr>
        <p:spPr>
          <a:xfrm>
            <a:off x="438912" y="329184"/>
            <a:ext cx="73152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GERIP WEEKLY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7589520" y="384048"/>
            <a:ext cx="42062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r" indent="0" marL="0">
              <a:buNone/>
            </a:pPr>
            <a:r>
              <a:rPr lang="en-US" sz="1100" i="1" dirty="0">
                <a:solidFill>
                  <a:srgbClr val="D7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Issue · Logistics &amp; Maritime Transport · Week of [DATE]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57200" y="1280160"/>
            <a:ext cx="11274552" cy="1051560"/>
          </a:xfrm>
          <a:prstGeom prst="rect">
            <a:avLst/>
          </a:prstGeom>
          <a:solidFill>
            <a:srgbClr val="F3EBD3"/>
          </a:solidFill>
          <a:ln w="12700">
            <a:solidFill>
              <a:srgbClr val="C9A24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1417320"/>
            <a:ext cx="10817352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200" b="1" spc="100" kern="0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WEEK'S SIGNAL:  </a:t>
            </a:r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Logistics &amp; Maritime employment down </a:t>
            </a:r>
            <a:pPr indent="0" marL="0">
              <a:lnSpc>
                <a:spcPct val="108000"/>
              </a:lnSpc>
              <a:buNone/>
            </a:pPr>
            <a:r>
              <a:rPr lang="en-US" sz="150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1.8% GCC-wide</a:t>
            </a:r>
            <a:pPr indent="0" marL="0">
              <a:lnSpc>
                <a:spcPct val="108000"/>
              </a:lnSpc>
              <a:buNone/>
            </a:pPr>
            <a:r>
              <a:rPr lang="en-US" sz="1500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(UAE −3.4%) as Hormuz disruption compresses freight throughput, even as sector wages continue to rise.</a:t>
            </a:r>
            <a:endParaRPr lang="en-US" sz="1200" dirty="0"/>
          </a:p>
        </p:txBody>
      </p:sp>
      <p:pic>
        <p:nvPicPr>
          <p:cNvPr id="8" name="Image 0" descr="chart1_scenario_baselin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2514600"/>
            <a:ext cx="3520440" cy="1874520"/>
          </a:xfrm>
          <a:prstGeom prst="rect">
            <a:avLst/>
          </a:prstGeom>
        </p:spPr>
      </p:pic>
      <p:pic>
        <p:nvPicPr>
          <p:cNvPr id="9" name="Image 1" descr="chart2_scenario_escalation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6240" y="2514600"/>
            <a:ext cx="3520440" cy="1874520"/>
          </a:xfrm>
          <a:prstGeom prst="rect">
            <a:avLst/>
          </a:prstGeom>
        </p:spPr>
      </p:pic>
      <p:pic>
        <p:nvPicPr>
          <p:cNvPr id="10" name="Image 2" descr="chart3_scenario_deescalation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5280" y="2514600"/>
            <a:ext cx="3520440" cy="187452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457200" y="4407408"/>
            <a:ext cx="11274552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800" i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ILLUSTRATIVE — MODEL PROJECTION (sample data)</a:t>
            </a:r>
            <a:endParaRPr lang="en-US" sz="800" dirty="0"/>
          </a:p>
        </p:txBody>
      </p:sp>
      <p:sp>
        <p:nvSpPr>
          <p:cNvPr id="12" name="Shape 7"/>
          <p:cNvSpPr/>
          <p:nvPr/>
        </p:nvSpPr>
        <p:spPr>
          <a:xfrm>
            <a:off x="457200" y="4709160"/>
            <a:ext cx="2670048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5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66928" y="4782312"/>
            <a:ext cx="2450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EMPLOYMENT   </a:t>
            </a:r>
            <a:pPr indent="0" marL="0">
              <a:buNone/>
            </a:pPr>
            <a:r>
              <a:rPr lang="en-US" sz="10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−1.8% w/w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566928" y="5074920"/>
            <a:ext cx="245059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Port/freight headcount down across 5 of 6 markets.</a:t>
            </a:r>
            <a:endParaRPr lang="en-US" sz="950" dirty="0"/>
          </a:p>
        </p:txBody>
      </p:sp>
      <p:sp>
        <p:nvSpPr>
          <p:cNvPr id="15" name="Shape 10"/>
          <p:cNvSpPr/>
          <p:nvPr/>
        </p:nvSpPr>
        <p:spPr>
          <a:xfrm>
            <a:off x="3255264" y="4709160"/>
            <a:ext cx="2670048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5"/>
            </a:solidFill>
            <a:prstDash val="solid"/>
          </a:ln>
        </p:spPr>
      </p:sp>
      <p:sp>
        <p:nvSpPr>
          <p:cNvPr id="16" name="Text 11"/>
          <p:cNvSpPr/>
          <p:nvPr/>
        </p:nvSpPr>
        <p:spPr>
          <a:xfrm>
            <a:off x="3364992" y="4782312"/>
            <a:ext cx="2450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WAGES   </a:t>
            </a:r>
            <a:pPr indent="0" marL="0">
              <a:buNone/>
            </a:pPr>
            <a:r>
              <a:rPr lang="en-US" sz="10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+0.5pp vs GCC avg</a:t>
            </a:r>
            <a:endParaRPr lang="en-US" sz="1050" dirty="0"/>
          </a:p>
        </p:txBody>
      </p:sp>
      <p:sp>
        <p:nvSpPr>
          <p:cNvPr id="17" name="Text 12"/>
          <p:cNvSpPr/>
          <p:nvPr/>
        </p:nvSpPr>
        <p:spPr>
          <a:xfrm>
            <a:off x="3364992" y="5074920"/>
            <a:ext cx="245059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Shipping wages rise despite falling headcount.</a:t>
            </a:r>
            <a:endParaRPr lang="en-US" sz="950" dirty="0"/>
          </a:p>
        </p:txBody>
      </p:sp>
      <p:sp>
        <p:nvSpPr>
          <p:cNvPr id="18" name="Shape 13"/>
          <p:cNvSpPr/>
          <p:nvPr/>
        </p:nvSpPr>
        <p:spPr>
          <a:xfrm>
            <a:off x="6053328" y="4709160"/>
            <a:ext cx="2670048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5"/>
            </a:solidFill>
            <a:prstDash val="solid"/>
          </a:ln>
        </p:spPr>
      </p:sp>
      <p:sp>
        <p:nvSpPr>
          <p:cNvPr id="19" name="Text 14"/>
          <p:cNvSpPr/>
          <p:nvPr/>
        </p:nvSpPr>
        <p:spPr>
          <a:xfrm>
            <a:off x="6163056" y="4782312"/>
            <a:ext cx="2450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NATIONALIZATION   </a:t>
            </a:r>
            <a:pPr indent="0" marL="0">
              <a:buNone/>
            </a:pPr>
            <a:r>
              <a:rPr lang="en-US" sz="10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Mixed</a:t>
            </a:r>
            <a:endParaRPr lang="en-US" sz="1050" dirty="0"/>
          </a:p>
        </p:txBody>
      </p:sp>
      <p:sp>
        <p:nvSpPr>
          <p:cNvPr id="20" name="Text 15"/>
          <p:cNvSpPr/>
          <p:nvPr/>
        </p:nvSpPr>
        <p:spPr>
          <a:xfrm>
            <a:off x="6163056" y="5074920"/>
            <a:ext cx="245059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UAE Emiratization slipping in freight-forwarding.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8851392" y="4709160"/>
            <a:ext cx="2670048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ADFE5"/>
            </a:solidFill>
            <a:prstDash val="solid"/>
          </a:ln>
        </p:spPr>
      </p:sp>
      <p:sp>
        <p:nvSpPr>
          <p:cNvPr id="22" name="Text 17"/>
          <p:cNvSpPr/>
          <p:nvPr/>
        </p:nvSpPr>
        <p:spPr>
          <a:xfrm>
            <a:off x="8961120" y="4782312"/>
            <a:ext cx="2450592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B1D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MIGRATION   </a:t>
            </a:r>
            <a:pPr indent="0" marL="0">
              <a:buNone/>
            </a:pPr>
            <a:r>
              <a:rPr lang="en-US" sz="10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Net outflow: UAE, Kuwait</a:t>
            </a:r>
            <a:endParaRPr lang="en-US" sz="1050" dirty="0"/>
          </a:p>
        </p:txBody>
      </p:sp>
      <p:sp>
        <p:nvSpPr>
          <p:cNvPr id="23" name="Text 18"/>
          <p:cNvSpPr/>
          <p:nvPr/>
        </p:nvSpPr>
        <p:spPr>
          <a:xfrm>
            <a:off x="8961120" y="5074920"/>
            <a:ext cx="2450592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950" dirty="0">
                <a:solidFill>
                  <a:srgbClr val="1F2A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Qatar shows marginal net inflow (LNG-linked).</a:t>
            </a:r>
            <a:endParaRPr lang="en-US" sz="950" dirty="0"/>
          </a:p>
        </p:txBody>
      </p:sp>
      <p:sp>
        <p:nvSpPr>
          <p:cNvPr id="24" name="Shape 19"/>
          <p:cNvSpPr/>
          <p:nvPr/>
        </p:nvSpPr>
        <p:spPr>
          <a:xfrm>
            <a:off x="0" y="5989320"/>
            <a:ext cx="12191695" cy="868680"/>
          </a:xfrm>
          <a:prstGeom prst="rect">
            <a:avLst/>
          </a:prstGeom>
          <a:solidFill>
            <a:srgbClr val="0B1D3A"/>
          </a:solidFill>
          <a:ln/>
        </p:spPr>
      </p:sp>
      <p:sp>
        <p:nvSpPr>
          <p:cNvPr id="25" name="Text 20"/>
          <p:cNvSpPr/>
          <p:nvPr/>
        </p:nvSpPr>
        <p:spPr>
          <a:xfrm>
            <a:off x="457200" y="6108192"/>
            <a:ext cx="6949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7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 regional breakdown, 8-week forecasts &amp; exposure screening → </a:t>
            </a:r>
            <a:pPr indent="0" marL="0">
              <a:buNone/>
            </a:pPr>
            <a:r>
              <a:rPr lang="en-US" sz="11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GERIP Advanced / Full</a:t>
            </a:r>
            <a:endParaRPr lang="en-US" sz="1150" dirty="0"/>
          </a:p>
        </p:txBody>
      </p:sp>
      <p:sp>
        <p:nvSpPr>
          <p:cNvPr id="26" name="Text 21"/>
          <p:cNvSpPr/>
          <p:nvPr/>
        </p:nvSpPr>
        <p:spPr>
          <a:xfrm>
            <a:off x="457200" y="6382512"/>
            <a:ext cx="694944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7DC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Strategic advisory &amp; scenario briefings  →  </a:t>
            </a:r>
            <a:pPr indent="0" marL="0">
              <a:buNone/>
            </a:pPr>
            <a:r>
              <a:rPr lang="en-US" sz="1150" b="1" dirty="0">
                <a:solidFill>
                  <a:srgbClr val="C9A24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ceo@econnovainstitute.com</a:t>
            </a:r>
            <a:endParaRPr lang="en-US" sz="1150" dirty="0"/>
          </a:p>
        </p:txBody>
      </p:sp>
      <p:sp>
        <p:nvSpPr>
          <p:cNvPr id="27" name="Text 22"/>
          <p:cNvSpPr/>
          <p:nvPr/>
        </p:nvSpPr>
        <p:spPr>
          <a:xfrm>
            <a:off x="8686800" y="6245352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econnovainstitute.com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2026-08-20T00:35:20Z</dcterms:created>
  <dcterms:modified xsi:type="dcterms:W3CDTF">2026-08-20T00:35:20Z</dcterms:modified>
</cp:coreProperties>
</file>